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77" r:id="rId2"/>
    <p:sldId id="278" r:id="rId3"/>
    <p:sldId id="279" r:id="rId4"/>
    <p:sldId id="29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8378" autoAdjust="0"/>
  </p:normalViewPr>
  <p:slideViewPr>
    <p:cSldViewPr snapToGrid="0">
      <p:cViewPr varScale="1">
        <p:scale>
          <a:sx n="98" d="100"/>
          <a:sy n="98" d="100"/>
        </p:scale>
        <p:origin x="8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B2F69C-FC78-40D9-BD79-3C9D31476A72}" type="datetimeFigureOut">
              <a:rPr lang="en-AU" smtClean="0"/>
              <a:t>23/11/2023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7A454C-5AFB-40F5-A466-25F56A548B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8979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Rrenewables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have grown 9% in share through the past two decades in lesser developed countries but this is not self-sustained | and is linked to public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9477A9-04A2-4651-BA45-DA1E703B17DF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9234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is linked to public financing from the developed world which funds clean energy projects.</a:t>
            </a:r>
            <a:endParaRPr lang="en-AU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9477A9-04A2-4651-BA45-DA1E703B17DF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3853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current level of public investment is 32% below the decade average and is highly susceptible to fiscal and economic ailments such as covid, slowdowns and debt crises.</a:t>
            </a:r>
            <a:endParaRPr lang="en-A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9477A9-04A2-4651-BA45-DA1E703B17DF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909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the world pulls the plug on coal, can these nations just rely on shaky funding and financial obstacles or will things improve naturally without intervention.</a:t>
            </a:r>
            <a:endParaRPr lang="en-A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9477A9-04A2-4651-BA45-DA1E703B17DF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3731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8B9AB-05B2-D086-5AD4-564D68A805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CED132-D7C5-AE47-04BF-AE14C1964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F8EE9-5768-46FD-8BEF-F7DA799AF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712C2-1F63-427E-9B44-9E2F84F01C2E}" type="datetimeFigureOut">
              <a:rPr lang="en-AU" smtClean="0"/>
              <a:t>23/11/2023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AA27E-500D-825D-37B9-8CA4DB9FF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F61FD0-4177-6EFF-BA3C-6C2630A97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AD6BF-53F9-4F8A-B3AA-B04CCD1FDE0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8029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568D4-9304-C779-2461-E78DE0020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4563E-D22D-635A-35ED-02082297A0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B89D9-539D-070E-C3CF-D6CB84522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712C2-1F63-427E-9B44-9E2F84F01C2E}" type="datetimeFigureOut">
              <a:rPr lang="en-AU" smtClean="0"/>
              <a:t>23/11/2023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14AE73-CB7B-8ED7-CF8A-16F6EAA6D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638BD-252D-332B-3093-B201B4DE4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AD6BF-53F9-4F8A-B3AA-B04CCD1FDE0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9311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7979DE-4D80-4036-2BCE-B2E5700F9D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FC8405-2968-484D-F3FD-94095FC68A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1B1B1-3484-3898-0ED4-726CC7996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712C2-1F63-427E-9B44-9E2F84F01C2E}" type="datetimeFigureOut">
              <a:rPr lang="en-AU" smtClean="0"/>
              <a:t>23/11/2023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B55A5-DD75-6FB0-A1B3-79E604D85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44D4E-8DB9-2566-D825-9806FA86A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AD6BF-53F9-4F8A-B3AA-B04CCD1FDE0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43744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2E506A-EFBC-9B1B-1DAF-6445D0D11885}"/>
              </a:ext>
            </a:extLst>
          </p:cNvPr>
          <p:cNvCxnSpPr/>
          <p:nvPr userDrawn="1"/>
        </p:nvCxnSpPr>
        <p:spPr>
          <a:xfrm>
            <a:off x="685800" y="6210300"/>
            <a:ext cx="108585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0361D2BF-DEE9-8262-8A12-84181A443A56}"/>
              </a:ext>
            </a:extLst>
          </p:cNvPr>
          <p:cNvSpPr/>
          <p:nvPr userDrawn="1"/>
        </p:nvSpPr>
        <p:spPr>
          <a:xfrm>
            <a:off x="1500188" y="6362700"/>
            <a:ext cx="1400175" cy="400042"/>
          </a:xfrm>
          <a:prstGeom prst="snip2DiagRect">
            <a:avLst>
              <a:gd name="adj1" fmla="val 50000"/>
              <a:gd name="adj2" fmla="val 16667"/>
            </a:avLst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Franklin Gothic Medium Cond" panose="020B0606030402020204" pitchFamily="34" charset="0"/>
              </a:rPr>
              <a:t>Intro</a:t>
            </a:r>
          </a:p>
        </p:txBody>
      </p:sp>
      <p:sp>
        <p:nvSpPr>
          <p:cNvPr id="9" name="Rectangle: Diagonal Corners Snipped 8">
            <a:extLst>
              <a:ext uri="{FF2B5EF4-FFF2-40B4-BE49-F238E27FC236}">
                <a16:creationId xmlns:a16="http://schemas.microsoft.com/office/drawing/2014/main" id="{2727B463-0BF0-A62E-F24D-F86190056504}"/>
              </a:ext>
            </a:extLst>
          </p:cNvPr>
          <p:cNvSpPr/>
          <p:nvPr userDrawn="1"/>
        </p:nvSpPr>
        <p:spPr>
          <a:xfrm>
            <a:off x="3448050" y="6362700"/>
            <a:ext cx="1400175" cy="400042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Issues</a:t>
            </a:r>
          </a:p>
        </p:txBody>
      </p:sp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10EE56C1-6754-B1BF-745B-220665C9850D}"/>
              </a:ext>
            </a:extLst>
          </p:cNvPr>
          <p:cNvSpPr/>
          <p:nvPr userDrawn="1"/>
        </p:nvSpPr>
        <p:spPr>
          <a:xfrm>
            <a:off x="5395912" y="6362700"/>
            <a:ext cx="1400175" cy="400042"/>
          </a:xfrm>
          <a:prstGeom prst="snip2DiagRect">
            <a:avLst>
              <a:gd name="adj1" fmla="val 50000"/>
              <a:gd name="adj2" fmla="val 16667"/>
            </a:avLst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1400" dirty="0">
                <a:solidFill>
                  <a:schemeClr val="tx1"/>
                </a:solidFill>
                <a:latin typeface="Franklin Gothic Medium Cond" panose="020B0606030402020204" pitchFamily="34" charset="0"/>
              </a:rPr>
              <a:t>Counter this!</a:t>
            </a:r>
          </a:p>
        </p:txBody>
      </p:sp>
      <p:sp>
        <p:nvSpPr>
          <p:cNvPr id="11" name="Rectangle: Diagonal Corners Snipped 10">
            <a:extLst>
              <a:ext uri="{FF2B5EF4-FFF2-40B4-BE49-F238E27FC236}">
                <a16:creationId xmlns:a16="http://schemas.microsoft.com/office/drawing/2014/main" id="{873D23DF-BCA9-2C1A-ED67-47367C19154E}"/>
              </a:ext>
            </a:extLst>
          </p:cNvPr>
          <p:cNvSpPr/>
          <p:nvPr userDrawn="1"/>
        </p:nvSpPr>
        <p:spPr>
          <a:xfrm>
            <a:off x="7343774" y="6362700"/>
            <a:ext cx="1400175" cy="400042"/>
          </a:xfrm>
          <a:prstGeom prst="snip2DiagRect">
            <a:avLst>
              <a:gd name="adj1" fmla="val 50000"/>
              <a:gd name="adj2" fmla="val 16667"/>
            </a:avLst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Franklin Gothic Medium Cond" panose="020B0606030402020204" pitchFamily="34" charset="0"/>
              </a:rPr>
              <a:t>Solution</a:t>
            </a:r>
          </a:p>
        </p:txBody>
      </p:sp>
      <p:sp>
        <p:nvSpPr>
          <p:cNvPr id="12" name="Rectangle: Diagonal Corners Snipped 11">
            <a:extLst>
              <a:ext uri="{FF2B5EF4-FFF2-40B4-BE49-F238E27FC236}">
                <a16:creationId xmlns:a16="http://schemas.microsoft.com/office/drawing/2014/main" id="{D5CC8198-4040-9DFD-B133-24987BE6F374}"/>
              </a:ext>
            </a:extLst>
          </p:cNvPr>
          <p:cNvSpPr/>
          <p:nvPr userDrawn="1"/>
        </p:nvSpPr>
        <p:spPr>
          <a:xfrm>
            <a:off x="9291636" y="6362700"/>
            <a:ext cx="1400175" cy="400042"/>
          </a:xfrm>
          <a:prstGeom prst="snip2DiagRect">
            <a:avLst>
              <a:gd name="adj1" fmla="val 50000"/>
              <a:gd name="adj2" fmla="val 16667"/>
            </a:avLst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Franklin Gothic Medium Cond" panose="020B06060304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762730-1176-23C4-FBEA-545066D3C5E6}"/>
              </a:ext>
            </a:extLst>
          </p:cNvPr>
          <p:cNvSpPr/>
          <p:nvPr userDrawn="1"/>
        </p:nvSpPr>
        <p:spPr>
          <a:xfrm>
            <a:off x="-149974" y="100102"/>
            <a:ext cx="408766" cy="64177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2093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5CD3B-FFD9-9C18-8BD3-33A072126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FC0D0-1172-DC7C-64C5-3EF308E36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7931B-3BD0-B93E-51CD-81ADD189C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712C2-1F63-427E-9B44-9E2F84F01C2E}" type="datetimeFigureOut">
              <a:rPr lang="en-AU" smtClean="0"/>
              <a:t>23/11/2023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94939-9AD3-89CB-8707-35BC4AEA6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31929-9FEE-EF93-F9B3-178E5A8BE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AD6BF-53F9-4F8A-B3AA-B04CCD1FDE0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9170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1E137-3783-C85E-DBDC-8D1EF01C5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33010-D357-9206-6238-F6B61F360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B8869-F270-B19D-563B-BD12B8C59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712C2-1F63-427E-9B44-9E2F84F01C2E}" type="datetimeFigureOut">
              <a:rPr lang="en-AU" smtClean="0"/>
              <a:t>23/11/2023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052E2-E1B0-9FCF-2EFD-FFCF6409B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7FAF3-F00A-D857-79D7-7F0C6995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AD6BF-53F9-4F8A-B3AA-B04CCD1FDE0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1299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0DBF3-809F-C5DE-19BF-41A1B8809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53FDB-6600-5693-CBBB-4A9858934A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D19B0D-0C51-F687-E68B-C6833607E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D0047C-D4CE-DB95-DE9A-903BFB859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712C2-1F63-427E-9B44-9E2F84F01C2E}" type="datetimeFigureOut">
              <a:rPr lang="en-AU" smtClean="0"/>
              <a:t>23/11/2023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F2609C-585E-EBB1-3505-75C983BDF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6911B6-0A90-7452-7D06-795892FDE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AD6BF-53F9-4F8A-B3AA-B04CCD1FDE0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3144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E8999-9CCA-52EC-275C-D92F59BB5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A063E-CDC3-5015-0DAD-975D2A6ED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608DAB-3765-E893-43CA-D5FDA7A8C7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309D4E-62D0-4E1B-D96D-263F651013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9BE125-D766-E865-1252-22C61789E5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7B20D3-2C7B-C7BE-9E2F-BBBAD2428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712C2-1F63-427E-9B44-9E2F84F01C2E}" type="datetimeFigureOut">
              <a:rPr lang="en-AU" smtClean="0"/>
              <a:t>23/11/2023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DA445A-89DB-5CB1-E2A4-9D14B4D96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976F40-703F-B76D-A7F7-8E4B98BAB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AD6BF-53F9-4F8A-B3AA-B04CCD1FDE0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003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CFF38-95CC-5B87-67DC-69CE4238B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BB0D3-57A1-8E36-DA34-948B532B5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712C2-1F63-427E-9B44-9E2F84F01C2E}" type="datetimeFigureOut">
              <a:rPr lang="en-AU" smtClean="0"/>
              <a:t>23/11/2023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D2E04D-BB1A-DD49-871C-AD161A4F1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87734A-0CD3-EADA-7FC8-EC44D7C17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AD6BF-53F9-4F8A-B3AA-B04CCD1FDE0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1972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297E5C-C992-6317-D7C7-871E0BF67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712C2-1F63-427E-9B44-9E2F84F01C2E}" type="datetimeFigureOut">
              <a:rPr lang="en-AU" smtClean="0"/>
              <a:t>23/11/2023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FEB388-5966-DABE-D3FD-F1E4BB6C1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9662A-303E-F680-9FB6-4AAEF0252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AD6BF-53F9-4F8A-B3AA-B04CCD1FDE0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2523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B0332-5FBA-AD9F-5159-482925290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81D63-48C0-9565-A1DA-CD6C9F3A1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8245CC-9179-9B5C-5F18-02F6E8D723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01271-A9C6-6ADE-C9BE-7A36BE8E1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712C2-1F63-427E-9B44-9E2F84F01C2E}" type="datetimeFigureOut">
              <a:rPr lang="en-AU" smtClean="0"/>
              <a:t>23/11/2023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7A17E6-BFDF-B862-8A71-E15BCBB1A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7C5FEC-D276-7EB3-C977-83958DBBF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AD6BF-53F9-4F8A-B3AA-B04CCD1FDE0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7112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CD208-268A-26F6-BE92-8B9837DF2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A4070E-0505-23BB-ACF6-89884CB3E0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FA497-9F2D-029B-F1BB-A3DABA59C4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6C68FF-CB36-D2C4-2ACF-0D08F6C83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712C2-1F63-427E-9B44-9E2F84F01C2E}" type="datetimeFigureOut">
              <a:rPr lang="en-AU" smtClean="0"/>
              <a:t>23/11/2023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C42185-8310-DEBC-6924-EF8C3EC24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3BC793-A008-7875-733E-66A8F2618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AD6BF-53F9-4F8A-B3AA-B04CCD1FDE0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7603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5691E8-0D6D-6375-5F62-1A4090560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F575D9-E1DB-5F38-8C23-68A500EAEF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410E1-763B-0F51-3FF5-B3791FF8DF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712C2-1F63-427E-9B44-9E2F84F01C2E}" type="datetimeFigureOut">
              <a:rPr lang="en-AU" smtClean="0"/>
              <a:t>23/11/2023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C4846-C8C8-56B9-BD00-76BADDBB5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ED4E7-70BF-74AB-1EC4-9884762E71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AD6BF-53F9-4F8A-B3AA-B04CCD1FDE0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0272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BE78FC5-934C-6DAF-55DE-D74EF60CF29E}"/>
              </a:ext>
            </a:extLst>
          </p:cNvPr>
          <p:cNvSpPr txBox="1"/>
          <p:nvPr/>
        </p:nvSpPr>
        <p:spPr>
          <a:xfrm>
            <a:off x="793630" y="146343"/>
            <a:ext cx="8574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Franklin Gothic Medium Cond" panose="020B0606030402020204" pitchFamily="34" charset="0"/>
              </a:rPr>
              <a:t>Share of Renewables has grown 9% in 20 years in LDC, but 12% globally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0B20700-EA1F-D70F-FAB7-A6B0FB3C42A2}"/>
              </a:ext>
            </a:extLst>
          </p:cNvPr>
          <p:cNvCxnSpPr>
            <a:cxnSpLocks/>
          </p:cNvCxnSpPr>
          <p:nvPr/>
        </p:nvCxnSpPr>
        <p:spPr>
          <a:xfrm>
            <a:off x="793630" y="647064"/>
            <a:ext cx="1139837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E9A7A844-ACE6-6969-6248-B01881F4F2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227" y="847466"/>
            <a:ext cx="9037834" cy="51946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EA34BE-6370-14D7-3F0E-66CF63EAEE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8369"/>
          <a:stretch/>
        </p:blipFill>
        <p:spPr>
          <a:xfrm>
            <a:off x="3494822" y="2536387"/>
            <a:ext cx="1432018" cy="576709"/>
          </a:xfrm>
          <a:prstGeom prst="rect">
            <a:avLst/>
          </a:prstGeom>
        </p:spPr>
      </p:pic>
      <p:pic>
        <p:nvPicPr>
          <p:cNvPr id="82" name="Video 81">
            <a:hlinkClick r:id="" action="ppaction://media"/>
            <a:extLst>
              <a:ext uri="{FF2B5EF4-FFF2-40B4-BE49-F238E27FC236}">
                <a16:creationId xmlns:a16="http://schemas.microsoft.com/office/drawing/2014/main" id="{772FAAA4-6723-FDDC-76C8-765BC1AAD8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40" r="21840"/>
          <a:stretch>
            <a:fillRect/>
          </a:stretch>
        </p:blipFill>
        <p:spPr>
          <a:xfrm>
            <a:off x="11032436" y="173716"/>
            <a:ext cx="1036123" cy="103483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13549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46"/>
    </mc:Choice>
    <mc:Fallback>
      <p:transition spd="slow" advTm="7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BA488EB1-27E3-F7BE-FCAF-ABB2D69F09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1"/>
          <a:stretch/>
        </p:blipFill>
        <p:spPr>
          <a:xfrm>
            <a:off x="1203246" y="847466"/>
            <a:ext cx="9785508" cy="516306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A38D0D-60AC-189A-D42E-ED6EC15F9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3A37E9-D542-7F39-9FF5-62AF0C7EFB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2700" y="2435001"/>
            <a:ext cx="1942061" cy="63175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A2C0966-7807-221B-CED2-EB7598F253A4}"/>
              </a:ext>
            </a:extLst>
          </p:cNvPr>
          <p:cNvCxnSpPr>
            <a:cxnSpLocks/>
          </p:cNvCxnSpPr>
          <p:nvPr/>
        </p:nvCxnSpPr>
        <p:spPr>
          <a:xfrm>
            <a:off x="793630" y="647064"/>
            <a:ext cx="1139837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F4A8DFB-E40A-76A8-6074-AB425EC5C4BB}"/>
              </a:ext>
            </a:extLst>
          </p:cNvPr>
          <p:cNvSpPr txBox="1"/>
          <p:nvPr/>
        </p:nvSpPr>
        <p:spPr>
          <a:xfrm>
            <a:off x="793630" y="146343"/>
            <a:ext cx="10869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Franklin Gothic Medium Cond" panose="020B0606030402020204" pitchFamily="34" charset="0"/>
              </a:rPr>
              <a:t>Growth is not self-sustainable, controlled by public financing with avg YoY growth of 21% </a:t>
            </a:r>
          </a:p>
        </p:txBody>
      </p:sp>
      <p:pic>
        <p:nvPicPr>
          <p:cNvPr id="47" name="Video 46">
            <a:hlinkClick r:id="" action="ppaction://media"/>
            <a:extLst>
              <a:ext uri="{FF2B5EF4-FFF2-40B4-BE49-F238E27FC236}">
                <a16:creationId xmlns:a16="http://schemas.microsoft.com/office/drawing/2014/main" id="{ADF36859-F479-925B-24B0-3C6A3A9291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40" r="21840"/>
          <a:stretch>
            <a:fillRect/>
          </a:stretch>
        </p:blipFill>
        <p:spPr>
          <a:xfrm>
            <a:off x="11032436" y="173716"/>
            <a:ext cx="1036123" cy="103483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73681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34"/>
    </mc:Choice>
    <mc:Fallback>
      <p:transition spd="slow" advTm="53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1F1EBF-9E60-36F9-4C4B-678B7F6B2D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42"/>
          <a:stretch/>
        </p:blipFill>
        <p:spPr>
          <a:xfrm>
            <a:off x="1700074" y="745194"/>
            <a:ext cx="8791852" cy="520702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DB1F19C-88DF-F54D-FE8D-67379362BD00}"/>
              </a:ext>
            </a:extLst>
          </p:cNvPr>
          <p:cNvGrpSpPr/>
          <p:nvPr/>
        </p:nvGrpSpPr>
        <p:grpSpPr>
          <a:xfrm>
            <a:off x="2777977" y="3518449"/>
            <a:ext cx="1205115" cy="1478444"/>
            <a:chOff x="3079635" y="1481918"/>
            <a:chExt cx="1573853" cy="150854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E7D4375-E217-5EDD-D8EE-6ECB89EF55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3887" y="1549561"/>
              <a:ext cx="0" cy="1440906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C5918E6-1699-63C5-0753-61C31F1DC1B1}"/>
                </a:ext>
              </a:extLst>
            </p:cNvPr>
            <p:cNvSpPr txBox="1"/>
            <p:nvPr/>
          </p:nvSpPr>
          <p:spPr>
            <a:xfrm>
              <a:off x="3079635" y="1481918"/>
              <a:ext cx="1573853" cy="596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itchFamily="2" charset="0"/>
                  <a:cs typeface="Gill Sans" panose="020B0502020104020203" pitchFamily="34" charset="-79"/>
                </a:rPr>
                <a:t>2008</a:t>
              </a:r>
            </a:p>
            <a:p>
              <a:pPr algn="l"/>
              <a:r>
                <a:rPr lang="en-US" sz="1600" dirty="0">
                  <a:solidFill>
                    <a:srgbClr val="C00000"/>
                  </a:solidFill>
                  <a:latin typeface="Helvetica" pitchFamily="2" charset="0"/>
                  <a:cs typeface="Gill Sans" panose="020B0502020104020203" pitchFamily="34" charset="-79"/>
                </a:rPr>
                <a:t>GFC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3A7E86C-6ACC-6933-9E75-D812BCD86876}"/>
              </a:ext>
            </a:extLst>
          </p:cNvPr>
          <p:cNvGrpSpPr/>
          <p:nvPr/>
        </p:nvGrpSpPr>
        <p:grpSpPr>
          <a:xfrm>
            <a:off x="5145426" y="3326628"/>
            <a:ext cx="1710753" cy="1840799"/>
            <a:chOff x="1641984" y="3018603"/>
            <a:chExt cx="1460786" cy="2438813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59F7234-C9FD-112C-B3C0-493B7ADEB527}"/>
                </a:ext>
              </a:extLst>
            </p:cNvPr>
            <p:cNvCxnSpPr>
              <a:cxnSpLocks/>
            </p:cNvCxnSpPr>
            <p:nvPr/>
          </p:nvCxnSpPr>
          <p:spPr>
            <a:xfrm>
              <a:off x="3093887" y="3018603"/>
              <a:ext cx="8883" cy="2438813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2736E8-973A-FBFA-A487-01419F7989AD}"/>
                </a:ext>
              </a:extLst>
            </p:cNvPr>
            <p:cNvSpPr txBox="1"/>
            <p:nvPr/>
          </p:nvSpPr>
          <p:spPr>
            <a:xfrm>
              <a:off x="1641984" y="3173944"/>
              <a:ext cx="1439940" cy="22834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itchFamily="2" charset="0"/>
                  <a:cs typeface="Gill Sans" panose="020B0502020104020203" pitchFamily="34" charset="-79"/>
                </a:rPr>
                <a:t>2015</a:t>
              </a:r>
            </a:p>
            <a:p>
              <a:pPr algn="r"/>
              <a:r>
                <a:rPr lang="en-US" sz="1200" dirty="0">
                  <a:solidFill>
                    <a:srgbClr val="C00000"/>
                  </a:solidFill>
                  <a:latin typeface="Helvetica" pitchFamily="2" charset="0"/>
                  <a:cs typeface="Gill Sans" panose="020B0502020104020203" pitchFamily="34" charset="-79"/>
                </a:rPr>
                <a:t>EU Greek Debt Crisis</a:t>
              </a:r>
            </a:p>
            <a:p>
              <a:pPr algn="r"/>
              <a:endParaRPr lang="en-US" sz="1200" dirty="0">
                <a:latin typeface="Helvetica" pitchFamily="2" charset="0"/>
                <a:cs typeface="Gill Sans" panose="020B0502020104020203" pitchFamily="34" charset="-79"/>
              </a:endParaRPr>
            </a:p>
            <a:p>
              <a:pPr algn="r"/>
              <a:r>
                <a:rPr lang="en-US" sz="1200" dirty="0">
                  <a:solidFill>
                    <a:srgbClr val="C00000"/>
                  </a:solidFill>
                  <a:latin typeface="Helvetica" pitchFamily="2" charset="0"/>
                  <a:cs typeface="Gill Sans" panose="020B0502020104020203" pitchFamily="34" charset="-79"/>
                </a:rPr>
                <a:t>Falling Commodity prices</a:t>
              </a:r>
            </a:p>
            <a:p>
              <a:pPr algn="r"/>
              <a:endParaRPr lang="en-US" sz="1200" dirty="0">
                <a:latin typeface="Helvetica" pitchFamily="2" charset="0"/>
                <a:cs typeface="Gill Sans" panose="020B0502020104020203" pitchFamily="34" charset="-79"/>
              </a:endParaRPr>
            </a:p>
            <a:p>
              <a:pPr algn="r"/>
              <a:r>
                <a:rPr lang="en-US" sz="1200" dirty="0">
                  <a:solidFill>
                    <a:schemeClr val="accent6"/>
                  </a:solidFill>
                  <a:latin typeface="Helvetica" pitchFamily="2" charset="0"/>
                  <a:cs typeface="Gill Sans" panose="020B0502020104020203" pitchFamily="34" charset="-79"/>
                </a:rPr>
                <a:t>Paris Agreement</a:t>
              </a:r>
            </a:p>
            <a:p>
              <a:pPr algn="r"/>
              <a:endParaRPr lang="en-US" sz="1600" dirty="0">
                <a:latin typeface="Helvetica" pitchFamily="2" charset="0"/>
                <a:cs typeface="Gill Sans" panose="020B0502020104020203" pitchFamily="34" charset="-79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63D21BC-690F-1ECF-D006-C8A239435531}"/>
              </a:ext>
            </a:extLst>
          </p:cNvPr>
          <p:cNvGrpSpPr/>
          <p:nvPr/>
        </p:nvGrpSpPr>
        <p:grpSpPr>
          <a:xfrm>
            <a:off x="6142715" y="1617895"/>
            <a:ext cx="1828163" cy="892552"/>
            <a:chOff x="3081654" y="2895216"/>
            <a:chExt cx="2387538" cy="1182511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29304B7-AA97-64D0-D392-ED337F0727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30702" y="2914683"/>
              <a:ext cx="213849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B92AC24-CEF1-4E0E-5D31-520381E0E56D}"/>
                </a:ext>
              </a:extLst>
            </p:cNvPr>
            <p:cNvSpPr txBox="1"/>
            <p:nvPr/>
          </p:nvSpPr>
          <p:spPr>
            <a:xfrm>
              <a:off x="3081654" y="2895216"/>
              <a:ext cx="1439941" cy="1182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itchFamily="2" charset="0"/>
                  <a:cs typeface="Gill Sans" panose="020B0502020104020203" pitchFamily="34" charset="-79"/>
                </a:rPr>
                <a:t>2017</a:t>
              </a:r>
            </a:p>
            <a:p>
              <a:pPr algn="ctr"/>
              <a:r>
                <a:rPr lang="en-US" sz="1200" dirty="0">
                  <a:solidFill>
                    <a:srgbClr val="C00000"/>
                  </a:solidFill>
                  <a:latin typeface="Helvetica" pitchFamily="2" charset="0"/>
                  <a:cs typeface="Gill Sans" panose="020B0502020104020203" pitchFamily="34" charset="-79"/>
                </a:rPr>
                <a:t>Public Financing Peaks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F230BE-1D38-7CF2-F41B-5AA3B9042722}"/>
              </a:ext>
            </a:extLst>
          </p:cNvPr>
          <p:cNvGrpSpPr/>
          <p:nvPr/>
        </p:nvGrpSpPr>
        <p:grpSpPr>
          <a:xfrm>
            <a:off x="8556294" y="2954015"/>
            <a:ext cx="1134285" cy="2348555"/>
            <a:chOff x="3093887" y="3018603"/>
            <a:chExt cx="1481350" cy="311152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60D6AEE-79F1-8E66-F4CC-B03ECDB8F55B}"/>
                </a:ext>
              </a:extLst>
            </p:cNvPr>
            <p:cNvCxnSpPr>
              <a:cxnSpLocks/>
            </p:cNvCxnSpPr>
            <p:nvPr/>
          </p:nvCxnSpPr>
          <p:spPr>
            <a:xfrm>
              <a:off x="3093887" y="3018603"/>
              <a:ext cx="0" cy="2952668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2B67D93-34BC-A5D4-0C6B-4A6068204F0F}"/>
                </a:ext>
              </a:extLst>
            </p:cNvPr>
            <p:cNvSpPr txBox="1"/>
            <p:nvPr/>
          </p:nvSpPr>
          <p:spPr>
            <a:xfrm>
              <a:off x="3170601" y="4702955"/>
              <a:ext cx="1404636" cy="1427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itchFamily="2" charset="0"/>
                  <a:cs typeface="Gill Sans" panose="020B0502020104020203" pitchFamily="34" charset="-79"/>
                </a:rPr>
                <a:t>2018</a:t>
              </a:r>
            </a:p>
            <a:p>
              <a:r>
                <a:rPr lang="en-US" sz="1200" dirty="0">
                  <a:solidFill>
                    <a:srgbClr val="C00000"/>
                  </a:solidFill>
                  <a:latin typeface="Helvetica" pitchFamily="2" charset="0"/>
                  <a:cs typeface="Gill Sans" panose="020B0502020104020203" pitchFamily="34" charset="-79"/>
                </a:rPr>
                <a:t>Economic Secular Stagnation continues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D1A2496-72F4-5178-D39E-B8DFC4E94F6A}"/>
              </a:ext>
            </a:extLst>
          </p:cNvPr>
          <p:cNvGrpSpPr/>
          <p:nvPr/>
        </p:nvGrpSpPr>
        <p:grpSpPr>
          <a:xfrm>
            <a:off x="8514493" y="2220740"/>
            <a:ext cx="1232538" cy="1412150"/>
            <a:chOff x="1484222" y="1549561"/>
            <a:chExt cx="1609665" cy="144090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801CFC1-3B40-DDD5-D01D-29FE041BBB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3887" y="1549561"/>
              <a:ext cx="0" cy="1440906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9902070-243E-2214-2C79-1184FAC5FDE2}"/>
                </a:ext>
              </a:extLst>
            </p:cNvPr>
            <p:cNvSpPr txBox="1"/>
            <p:nvPr/>
          </p:nvSpPr>
          <p:spPr>
            <a:xfrm>
              <a:off x="1484222" y="1554329"/>
              <a:ext cx="1573853" cy="533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itchFamily="2" charset="0"/>
                  <a:cs typeface="Gill Sans" panose="020B0502020104020203" pitchFamily="34" charset="-79"/>
                </a:rPr>
                <a:t>2020</a:t>
              </a:r>
            </a:p>
            <a:p>
              <a:pPr algn="r"/>
              <a:r>
                <a:rPr lang="en-US" sz="1200" dirty="0">
                  <a:solidFill>
                    <a:srgbClr val="C00000"/>
                  </a:solidFill>
                  <a:latin typeface="Helvetica" pitchFamily="2" charset="0"/>
                  <a:cs typeface="Gill Sans" panose="020B0502020104020203" pitchFamily="34" charset="-79"/>
                </a:rPr>
                <a:t>COVID-19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BB7738D-380B-C1AC-8307-960313C715D7}"/>
              </a:ext>
            </a:extLst>
          </p:cNvPr>
          <p:cNvGrpSpPr/>
          <p:nvPr/>
        </p:nvGrpSpPr>
        <p:grpSpPr>
          <a:xfrm>
            <a:off x="3965719" y="3774310"/>
            <a:ext cx="1590537" cy="1979327"/>
            <a:chOff x="3093885" y="3018603"/>
            <a:chExt cx="1469250" cy="262234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D45663-F5B2-C5C5-D4C3-32CA2A1F31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3885" y="3018603"/>
              <a:ext cx="1" cy="2336020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72619B-C061-D93A-4C23-18291703D66F}"/>
                </a:ext>
              </a:extLst>
            </p:cNvPr>
            <p:cNvSpPr txBox="1"/>
            <p:nvPr/>
          </p:nvSpPr>
          <p:spPr>
            <a:xfrm>
              <a:off x="3123194" y="3112817"/>
              <a:ext cx="1439941" cy="2528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itchFamily="2" charset="0"/>
                  <a:cs typeface="Gill Sans" panose="020B0502020104020203" pitchFamily="34" charset="-79"/>
                </a:rPr>
                <a:t>2010</a:t>
              </a:r>
            </a:p>
            <a:p>
              <a:r>
                <a:rPr lang="en-US" sz="1200" dirty="0">
                  <a:solidFill>
                    <a:schemeClr val="accent6"/>
                  </a:solidFill>
                  <a:latin typeface="Helvetica" pitchFamily="2" charset="0"/>
                  <a:cs typeface="Gill Sans" panose="020B0502020104020203" pitchFamily="34" charset="-79"/>
                </a:rPr>
                <a:t>Global resources boom</a:t>
              </a:r>
            </a:p>
            <a:p>
              <a:endParaRPr lang="en-US" sz="1200" dirty="0">
                <a:solidFill>
                  <a:schemeClr val="accent6"/>
                </a:solidFill>
                <a:latin typeface="Helvetica" pitchFamily="2" charset="0"/>
                <a:cs typeface="Gill Sans" panose="020B0502020104020203" pitchFamily="34" charset="-79"/>
              </a:endParaRPr>
            </a:p>
            <a:p>
              <a:r>
                <a:rPr lang="en-US" sz="1200" dirty="0">
                  <a:solidFill>
                    <a:schemeClr val="accent6"/>
                  </a:solidFill>
                  <a:latin typeface="Helvetica" pitchFamily="2" charset="0"/>
                  <a:cs typeface="Gill Sans" panose="020B0502020104020203" pitchFamily="34" charset="-79"/>
                </a:rPr>
                <a:t>South Africa FIFA world cup</a:t>
              </a:r>
            </a:p>
            <a:p>
              <a:endParaRPr lang="en-US" sz="1200" dirty="0">
                <a:solidFill>
                  <a:schemeClr val="accent6"/>
                </a:solidFill>
                <a:latin typeface="Helvetica" pitchFamily="2" charset="0"/>
                <a:cs typeface="Gill Sans" panose="020B0502020104020203" pitchFamily="34" charset="-79"/>
              </a:endParaRPr>
            </a:p>
            <a:p>
              <a:r>
                <a:rPr lang="en-US" sz="1200" dirty="0">
                  <a:solidFill>
                    <a:schemeClr val="accent6"/>
                  </a:solidFill>
                  <a:latin typeface="Helvetica" pitchFamily="2" charset="0"/>
                  <a:cs typeface="Gill Sans" panose="020B0502020104020203" pitchFamily="34" charset="-79"/>
                </a:rPr>
                <a:t>GFC recovery</a:t>
              </a:r>
            </a:p>
            <a:p>
              <a:endPara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cs typeface="Gill Sans" panose="020B0502020104020203" pitchFamily="34" charset="-79"/>
              </a:endParaRP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A4AD35F-91BA-AFF2-6C0F-B485214827CC}"/>
              </a:ext>
            </a:extLst>
          </p:cNvPr>
          <p:cNvCxnSpPr>
            <a:cxnSpLocks/>
          </p:cNvCxnSpPr>
          <p:nvPr/>
        </p:nvCxnSpPr>
        <p:spPr>
          <a:xfrm flipV="1">
            <a:off x="10280752" y="3132312"/>
            <a:ext cx="0" cy="751037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628AB28-3585-25E0-D2E1-E2CF3BD9A1EF}"/>
              </a:ext>
            </a:extLst>
          </p:cNvPr>
          <p:cNvSpPr txBox="1"/>
          <p:nvPr/>
        </p:nvSpPr>
        <p:spPr>
          <a:xfrm>
            <a:off x="10263499" y="3308635"/>
            <a:ext cx="891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32%</a:t>
            </a:r>
            <a:endParaRPr lang="en-AU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FBFBC4D-7A50-8EE4-D2FF-3476DB502D83}"/>
              </a:ext>
            </a:extLst>
          </p:cNvPr>
          <p:cNvCxnSpPr>
            <a:cxnSpLocks/>
          </p:cNvCxnSpPr>
          <p:nvPr/>
        </p:nvCxnSpPr>
        <p:spPr>
          <a:xfrm>
            <a:off x="793630" y="647064"/>
            <a:ext cx="1139837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40CE537-DBD3-76A9-571A-F6D3958BAADE}"/>
              </a:ext>
            </a:extLst>
          </p:cNvPr>
          <p:cNvSpPr txBox="1"/>
          <p:nvPr/>
        </p:nvSpPr>
        <p:spPr>
          <a:xfrm>
            <a:off x="793630" y="146343"/>
            <a:ext cx="8574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Franklin Gothic Medium Cond" panose="020B0606030402020204" pitchFamily="34" charset="0"/>
              </a:rPr>
              <a:t>Volatility linked with international circumstances.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6E1B7C4-067D-BD99-7096-A0C19C6C05EE}"/>
              </a:ext>
            </a:extLst>
          </p:cNvPr>
          <p:cNvGrpSpPr/>
          <p:nvPr/>
        </p:nvGrpSpPr>
        <p:grpSpPr>
          <a:xfrm>
            <a:off x="10284579" y="3875527"/>
            <a:ext cx="1591628" cy="1661993"/>
            <a:chOff x="3093887" y="3018603"/>
            <a:chExt cx="2078630" cy="2201919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0F02F4C-B7BB-D963-253A-DE6E65DB7329}"/>
                </a:ext>
              </a:extLst>
            </p:cNvPr>
            <p:cNvCxnSpPr>
              <a:cxnSpLocks/>
            </p:cNvCxnSpPr>
            <p:nvPr/>
          </p:nvCxnSpPr>
          <p:spPr>
            <a:xfrm>
              <a:off x="3093887" y="3018603"/>
              <a:ext cx="17535" cy="2201919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85B7F4A-7062-2D89-1B23-29F464F79854}"/>
                </a:ext>
              </a:extLst>
            </p:cNvPr>
            <p:cNvSpPr txBox="1"/>
            <p:nvPr/>
          </p:nvSpPr>
          <p:spPr>
            <a:xfrm>
              <a:off x="3156785" y="3218446"/>
              <a:ext cx="2015732" cy="1671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itchFamily="2" charset="0"/>
                  <a:cs typeface="Gill Sans" panose="020B0502020104020203" pitchFamily="34" charset="-79"/>
                </a:rPr>
                <a:t>2021</a:t>
              </a:r>
            </a:p>
            <a:p>
              <a:r>
                <a:rPr lang="en-US" sz="1200" dirty="0">
                  <a:solidFill>
                    <a:srgbClr val="C00000"/>
                  </a:solidFill>
                  <a:latin typeface="Helvetica" pitchFamily="2" charset="0"/>
                  <a:cs typeface="Gill Sans" panose="020B0502020104020203" pitchFamily="34" charset="-79"/>
                </a:rPr>
                <a:t>Funding 32% below decade average</a:t>
              </a:r>
            </a:p>
            <a:p>
              <a:endParaRPr lang="en-US" sz="1200" dirty="0">
                <a:latin typeface="Helvetica" pitchFamily="2" charset="0"/>
                <a:cs typeface="Gill Sans" panose="020B0502020104020203" pitchFamily="34" charset="-79"/>
              </a:endParaRPr>
            </a:p>
            <a:p>
              <a:r>
                <a:rPr lang="en-US" sz="1200" dirty="0">
                  <a:solidFill>
                    <a:srgbClr val="C00000"/>
                  </a:solidFill>
                  <a:latin typeface="Helvetica" pitchFamily="2" charset="0"/>
                  <a:cs typeface="Gill Sans" panose="020B0502020104020203" pitchFamily="34" charset="-79"/>
                </a:rPr>
                <a:t>Global COVID recovery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1114E35-F4E8-091A-9053-354CF03BBBD5}"/>
              </a:ext>
            </a:extLst>
          </p:cNvPr>
          <p:cNvGrpSpPr/>
          <p:nvPr/>
        </p:nvGrpSpPr>
        <p:grpSpPr>
          <a:xfrm rot="10800000">
            <a:off x="3262718" y="2161145"/>
            <a:ext cx="1273427" cy="1684277"/>
            <a:chOff x="3059221" y="2988320"/>
            <a:chExt cx="1448349" cy="2231442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CC743C6-BB04-BD44-2595-21E2F561ADB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059221" y="2988320"/>
              <a:ext cx="0" cy="2204615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E177726-B4E4-81C1-1C05-B02D4727A81E}"/>
                </a:ext>
              </a:extLst>
            </p:cNvPr>
            <p:cNvSpPr txBox="1"/>
            <p:nvPr/>
          </p:nvSpPr>
          <p:spPr>
            <a:xfrm rot="10800000">
              <a:off x="3067628" y="3670262"/>
              <a:ext cx="1439942" cy="1549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itchFamily="2" charset="0"/>
                  <a:cs typeface="Gill Sans" panose="020B0502020104020203" pitchFamily="34" charset="-79"/>
                </a:rPr>
                <a:t>2011</a:t>
              </a:r>
            </a:p>
            <a:p>
              <a:pPr algn="r"/>
              <a:r>
                <a:rPr lang="en-US" sz="1200" dirty="0">
                  <a:solidFill>
                    <a:srgbClr val="C00000"/>
                  </a:solidFill>
                  <a:latin typeface="Helvetica" pitchFamily="2" charset="0"/>
                  <a:cs typeface="Gill Sans" panose="020B0502020104020203" pitchFamily="34" charset="-79"/>
                </a:rPr>
                <a:t>Eurozone</a:t>
              </a:r>
            </a:p>
            <a:p>
              <a:pPr algn="r"/>
              <a:r>
                <a:rPr lang="en-US" sz="1200" dirty="0">
                  <a:solidFill>
                    <a:srgbClr val="C00000"/>
                  </a:solidFill>
                  <a:latin typeface="Helvetica" pitchFamily="2" charset="0"/>
                  <a:cs typeface="Gill Sans" panose="020B0502020104020203" pitchFamily="34" charset="-79"/>
                </a:rPr>
                <a:t>Sovereign </a:t>
              </a:r>
            </a:p>
            <a:p>
              <a:pPr algn="r"/>
              <a:r>
                <a:rPr lang="en-US" sz="1200" dirty="0">
                  <a:solidFill>
                    <a:srgbClr val="C00000"/>
                  </a:solidFill>
                  <a:latin typeface="Helvetica" pitchFamily="2" charset="0"/>
                  <a:cs typeface="Gill Sans" panose="020B0502020104020203" pitchFamily="34" charset="-79"/>
                </a:rPr>
                <a:t>Debt Crisis</a:t>
              </a:r>
            </a:p>
            <a:p>
              <a:pPr algn="r"/>
              <a:endPara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cs typeface="Gill Sans" panose="020B0502020104020203" pitchFamily="34" charset="-79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DE962D2-BB37-492E-891B-3D432AE9C432}"/>
              </a:ext>
            </a:extLst>
          </p:cNvPr>
          <p:cNvGrpSpPr/>
          <p:nvPr/>
        </p:nvGrpSpPr>
        <p:grpSpPr>
          <a:xfrm>
            <a:off x="7426278" y="2353802"/>
            <a:ext cx="1263937" cy="2299118"/>
            <a:chOff x="3080980" y="3018603"/>
            <a:chExt cx="1079257" cy="3046025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B1EFFA-A156-6F7C-932F-CDB821CE0957}"/>
                </a:ext>
              </a:extLst>
            </p:cNvPr>
            <p:cNvCxnSpPr>
              <a:cxnSpLocks/>
            </p:cNvCxnSpPr>
            <p:nvPr/>
          </p:nvCxnSpPr>
          <p:spPr>
            <a:xfrm>
              <a:off x="3093887" y="3018603"/>
              <a:ext cx="0" cy="2944084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555F3FD-B774-4B88-0781-2E0F53DDAB85}"/>
                </a:ext>
              </a:extLst>
            </p:cNvPr>
            <p:cNvSpPr txBox="1"/>
            <p:nvPr/>
          </p:nvSpPr>
          <p:spPr>
            <a:xfrm>
              <a:off x="3080980" y="4637458"/>
              <a:ext cx="1079257" cy="1427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itchFamily="2" charset="0"/>
                  <a:cs typeface="Gill Sans" panose="020B0502020104020203" pitchFamily="34" charset="-79"/>
                </a:rPr>
                <a:t>2016</a:t>
              </a:r>
            </a:p>
            <a:p>
              <a:r>
                <a:rPr lang="en-US" sz="1200" dirty="0">
                  <a:solidFill>
                    <a:schemeClr val="accent6"/>
                  </a:solidFill>
                  <a:latin typeface="Helvetica" pitchFamily="2" charset="0"/>
                  <a:cs typeface="Gill Sans" panose="020B0502020104020203" pitchFamily="34" charset="-79"/>
                </a:rPr>
                <a:t>Growing awareness of sustainable development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A215278-4BCE-6595-7C9A-C73EBB51F534}"/>
              </a:ext>
            </a:extLst>
          </p:cNvPr>
          <p:cNvGrpSpPr/>
          <p:nvPr/>
        </p:nvGrpSpPr>
        <p:grpSpPr>
          <a:xfrm rot="10800000">
            <a:off x="5104957" y="2175580"/>
            <a:ext cx="1266036" cy="1440189"/>
            <a:chOff x="1646147" y="2998415"/>
            <a:chExt cx="1439942" cy="1908058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9F931F4-B347-E1F7-1C63-B9459917AF71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081774" y="2998415"/>
              <a:ext cx="3446" cy="1878517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462B1BE-E702-996F-FF55-DD29445A6D98}"/>
                </a:ext>
              </a:extLst>
            </p:cNvPr>
            <p:cNvSpPr txBox="1"/>
            <p:nvPr/>
          </p:nvSpPr>
          <p:spPr>
            <a:xfrm rot="10800000">
              <a:off x="1646147" y="3601631"/>
              <a:ext cx="1439942" cy="1304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itchFamily="2" charset="0"/>
                  <a:cs typeface="Gill Sans" panose="020B0502020104020203" pitchFamily="34" charset="-79"/>
                </a:rPr>
                <a:t>2012</a:t>
              </a:r>
            </a:p>
            <a:p>
              <a:r>
                <a:rPr lang="en-US" sz="1200" dirty="0">
                  <a:solidFill>
                    <a:schemeClr val="accent6"/>
                  </a:solidFill>
                  <a:latin typeface="Helvetica" pitchFamily="2" charset="0"/>
                  <a:cs typeface="Gill Sans" panose="020B0502020104020203" pitchFamily="34" charset="-79"/>
                </a:rPr>
                <a:t>Recovery </a:t>
              </a:r>
            </a:p>
            <a:p>
              <a:r>
                <a:rPr lang="en-US" sz="1200" dirty="0">
                  <a:solidFill>
                    <a:schemeClr val="accent6"/>
                  </a:solidFill>
                  <a:latin typeface="Helvetica" pitchFamily="2" charset="0"/>
                  <a:cs typeface="Gill Sans" panose="020B0502020104020203" pitchFamily="34" charset="-79"/>
                </a:rPr>
                <a:t>of Eurozone</a:t>
              </a:r>
            </a:p>
            <a:p>
              <a:endPara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cs typeface="Gill Sans" panose="020B0502020104020203" pitchFamily="34" charset="-79"/>
              </a:endParaRPr>
            </a:p>
          </p:txBody>
        </p:sp>
      </p:grpSp>
      <p:pic>
        <p:nvPicPr>
          <p:cNvPr id="42" name="Video 41">
            <a:hlinkClick r:id="" action="ppaction://media"/>
            <a:extLst>
              <a:ext uri="{FF2B5EF4-FFF2-40B4-BE49-F238E27FC236}">
                <a16:creationId xmlns:a16="http://schemas.microsoft.com/office/drawing/2014/main" id="{44EF6F15-D6F5-60F5-4AAB-D6EC14A234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40" r="21840"/>
          <a:stretch>
            <a:fillRect/>
          </a:stretch>
        </p:blipFill>
        <p:spPr>
          <a:xfrm>
            <a:off x="11032436" y="173716"/>
            <a:ext cx="1036123" cy="103483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4872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35"/>
    </mc:Choice>
    <mc:Fallback>
      <p:transition spd="slow" advTm="10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1F1EBF-9E60-36F9-4C4B-678B7F6B2D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42"/>
          <a:stretch/>
        </p:blipFill>
        <p:spPr>
          <a:xfrm>
            <a:off x="1700074" y="745194"/>
            <a:ext cx="8791852" cy="520702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DB1F19C-88DF-F54D-FE8D-67379362BD00}"/>
              </a:ext>
            </a:extLst>
          </p:cNvPr>
          <p:cNvGrpSpPr/>
          <p:nvPr/>
        </p:nvGrpSpPr>
        <p:grpSpPr>
          <a:xfrm>
            <a:off x="2777977" y="3518449"/>
            <a:ext cx="1205115" cy="1478444"/>
            <a:chOff x="3079635" y="1481918"/>
            <a:chExt cx="1573853" cy="150854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E7D4375-E217-5EDD-D8EE-6ECB89EF55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3887" y="1549561"/>
              <a:ext cx="0" cy="1440906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C5918E6-1699-63C5-0753-61C31F1DC1B1}"/>
                </a:ext>
              </a:extLst>
            </p:cNvPr>
            <p:cNvSpPr txBox="1"/>
            <p:nvPr/>
          </p:nvSpPr>
          <p:spPr>
            <a:xfrm>
              <a:off x="3079635" y="1481918"/>
              <a:ext cx="1573853" cy="596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itchFamily="2" charset="0"/>
                  <a:cs typeface="Gill Sans" panose="020B0502020104020203" pitchFamily="34" charset="-79"/>
                </a:rPr>
                <a:t>2008</a:t>
              </a:r>
            </a:p>
            <a:p>
              <a:pPr algn="l"/>
              <a:r>
                <a:rPr lang="en-US" sz="1600" dirty="0">
                  <a:solidFill>
                    <a:srgbClr val="C00000"/>
                  </a:solidFill>
                  <a:latin typeface="Helvetica" pitchFamily="2" charset="0"/>
                  <a:cs typeface="Gill Sans" panose="020B0502020104020203" pitchFamily="34" charset="-79"/>
                </a:rPr>
                <a:t>GFC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3A7E86C-6ACC-6933-9E75-D812BCD86876}"/>
              </a:ext>
            </a:extLst>
          </p:cNvPr>
          <p:cNvGrpSpPr/>
          <p:nvPr/>
        </p:nvGrpSpPr>
        <p:grpSpPr>
          <a:xfrm>
            <a:off x="5145426" y="3326628"/>
            <a:ext cx="1710753" cy="1840799"/>
            <a:chOff x="1641984" y="3018603"/>
            <a:chExt cx="1460786" cy="2438813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59F7234-C9FD-112C-B3C0-493B7ADEB527}"/>
                </a:ext>
              </a:extLst>
            </p:cNvPr>
            <p:cNvCxnSpPr>
              <a:cxnSpLocks/>
            </p:cNvCxnSpPr>
            <p:nvPr/>
          </p:nvCxnSpPr>
          <p:spPr>
            <a:xfrm>
              <a:off x="3093887" y="3018603"/>
              <a:ext cx="8883" cy="2438813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2736E8-973A-FBFA-A487-01419F7989AD}"/>
                </a:ext>
              </a:extLst>
            </p:cNvPr>
            <p:cNvSpPr txBox="1"/>
            <p:nvPr/>
          </p:nvSpPr>
          <p:spPr>
            <a:xfrm>
              <a:off x="1641984" y="3173944"/>
              <a:ext cx="1439940" cy="22834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itchFamily="2" charset="0"/>
                  <a:cs typeface="Gill Sans" panose="020B0502020104020203" pitchFamily="34" charset="-79"/>
                </a:rPr>
                <a:t>2015</a:t>
              </a:r>
            </a:p>
            <a:p>
              <a:pPr algn="r"/>
              <a:r>
                <a:rPr lang="en-US" sz="1200" dirty="0">
                  <a:solidFill>
                    <a:srgbClr val="C00000"/>
                  </a:solidFill>
                  <a:latin typeface="Helvetica" pitchFamily="2" charset="0"/>
                  <a:cs typeface="Gill Sans" panose="020B0502020104020203" pitchFamily="34" charset="-79"/>
                </a:rPr>
                <a:t>EU Greek Debt Crisis</a:t>
              </a:r>
            </a:p>
            <a:p>
              <a:pPr algn="r"/>
              <a:endParaRPr lang="en-US" sz="1200" dirty="0">
                <a:latin typeface="Helvetica" pitchFamily="2" charset="0"/>
                <a:cs typeface="Gill Sans" panose="020B0502020104020203" pitchFamily="34" charset="-79"/>
              </a:endParaRPr>
            </a:p>
            <a:p>
              <a:pPr algn="r"/>
              <a:r>
                <a:rPr lang="en-US" sz="1200" dirty="0">
                  <a:solidFill>
                    <a:srgbClr val="C00000"/>
                  </a:solidFill>
                  <a:latin typeface="Helvetica" pitchFamily="2" charset="0"/>
                  <a:cs typeface="Gill Sans" panose="020B0502020104020203" pitchFamily="34" charset="-79"/>
                </a:rPr>
                <a:t>Falling Commodity prices</a:t>
              </a:r>
            </a:p>
            <a:p>
              <a:pPr algn="r"/>
              <a:endParaRPr lang="en-US" sz="1200" dirty="0">
                <a:latin typeface="Helvetica" pitchFamily="2" charset="0"/>
                <a:cs typeface="Gill Sans" panose="020B0502020104020203" pitchFamily="34" charset="-79"/>
              </a:endParaRPr>
            </a:p>
            <a:p>
              <a:pPr algn="r"/>
              <a:r>
                <a:rPr lang="en-US" sz="1200" dirty="0">
                  <a:solidFill>
                    <a:schemeClr val="accent6"/>
                  </a:solidFill>
                  <a:latin typeface="Helvetica" pitchFamily="2" charset="0"/>
                  <a:cs typeface="Gill Sans" panose="020B0502020104020203" pitchFamily="34" charset="-79"/>
                </a:rPr>
                <a:t>Paris Agreement</a:t>
              </a:r>
            </a:p>
            <a:p>
              <a:pPr algn="r"/>
              <a:endParaRPr lang="en-US" sz="1600" dirty="0">
                <a:latin typeface="Helvetica" pitchFamily="2" charset="0"/>
                <a:cs typeface="Gill Sans" panose="020B0502020104020203" pitchFamily="34" charset="-79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63D21BC-690F-1ECF-D006-C8A239435531}"/>
              </a:ext>
            </a:extLst>
          </p:cNvPr>
          <p:cNvGrpSpPr/>
          <p:nvPr/>
        </p:nvGrpSpPr>
        <p:grpSpPr>
          <a:xfrm>
            <a:off x="6142715" y="1617895"/>
            <a:ext cx="1828163" cy="892552"/>
            <a:chOff x="3081654" y="2895216"/>
            <a:chExt cx="2387538" cy="1182511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29304B7-AA97-64D0-D392-ED337F0727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30702" y="2914683"/>
              <a:ext cx="213849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B92AC24-CEF1-4E0E-5D31-520381E0E56D}"/>
                </a:ext>
              </a:extLst>
            </p:cNvPr>
            <p:cNvSpPr txBox="1"/>
            <p:nvPr/>
          </p:nvSpPr>
          <p:spPr>
            <a:xfrm>
              <a:off x="3081654" y="2895216"/>
              <a:ext cx="1439941" cy="1182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itchFamily="2" charset="0"/>
                  <a:cs typeface="Gill Sans" panose="020B0502020104020203" pitchFamily="34" charset="-79"/>
                </a:rPr>
                <a:t>2017</a:t>
              </a:r>
            </a:p>
            <a:p>
              <a:pPr algn="ctr"/>
              <a:r>
                <a:rPr lang="en-US" sz="1200" dirty="0">
                  <a:solidFill>
                    <a:srgbClr val="C00000"/>
                  </a:solidFill>
                  <a:latin typeface="Helvetica" pitchFamily="2" charset="0"/>
                  <a:cs typeface="Gill Sans" panose="020B0502020104020203" pitchFamily="34" charset="-79"/>
                </a:rPr>
                <a:t>Public Financing Peaks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F230BE-1D38-7CF2-F41B-5AA3B9042722}"/>
              </a:ext>
            </a:extLst>
          </p:cNvPr>
          <p:cNvGrpSpPr/>
          <p:nvPr/>
        </p:nvGrpSpPr>
        <p:grpSpPr>
          <a:xfrm>
            <a:off x="8556294" y="2954015"/>
            <a:ext cx="1134285" cy="2348555"/>
            <a:chOff x="3093887" y="3018603"/>
            <a:chExt cx="1481350" cy="311152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60D6AEE-79F1-8E66-F4CC-B03ECDB8F55B}"/>
                </a:ext>
              </a:extLst>
            </p:cNvPr>
            <p:cNvCxnSpPr>
              <a:cxnSpLocks/>
            </p:cNvCxnSpPr>
            <p:nvPr/>
          </p:nvCxnSpPr>
          <p:spPr>
            <a:xfrm>
              <a:off x="3093887" y="3018603"/>
              <a:ext cx="0" cy="2952668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2B67D93-34BC-A5D4-0C6B-4A6068204F0F}"/>
                </a:ext>
              </a:extLst>
            </p:cNvPr>
            <p:cNvSpPr txBox="1"/>
            <p:nvPr/>
          </p:nvSpPr>
          <p:spPr>
            <a:xfrm>
              <a:off x="3170601" y="4702955"/>
              <a:ext cx="1404636" cy="1427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itchFamily="2" charset="0"/>
                  <a:cs typeface="Gill Sans" panose="020B0502020104020203" pitchFamily="34" charset="-79"/>
                </a:rPr>
                <a:t>2018</a:t>
              </a:r>
            </a:p>
            <a:p>
              <a:r>
                <a:rPr lang="en-US" sz="1200" dirty="0">
                  <a:solidFill>
                    <a:srgbClr val="C00000"/>
                  </a:solidFill>
                  <a:latin typeface="Helvetica" pitchFamily="2" charset="0"/>
                  <a:cs typeface="Gill Sans" panose="020B0502020104020203" pitchFamily="34" charset="-79"/>
                </a:rPr>
                <a:t>Economic Secular Stagnation continues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D1A2496-72F4-5178-D39E-B8DFC4E94F6A}"/>
              </a:ext>
            </a:extLst>
          </p:cNvPr>
          <p:cNvGrpSpPr/>
          <p:nvPr/>
        </p:nvGrpSpPr>
        <p:grpSpPr>
          <a:xfrm>
            <a:off x="8514493" y="2220740"/>
            <a:ext cx="1232538" cy="1412150"/>
            <a:chOff x="1484222" y="1549561"/>
            <a:chExt cx="1609665" cy="144090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801CFC1-3B40-DDD5-D01D-29FE041BBB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3887" y="1549561"/>
              <a:ext cx="0" cy="1440906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9902070-243E-2214-2C79-1184FAC5FDE2}"/>
                </a:ext>
              </a:extLst>
            </p:cNvPr>
            <p:cNvSpPr txBox="1"/>
            <p:nvPr/>
          </p:nvSpPr>
          <p:spPr>
            <a:xfrm>
              <a:off x="1484222" y="1554329"/>
              <a:ext cx="1573853" cy="533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itchFamily="2" charset="0"/>
                  <a:cs typeface="Gill Sans" panose="020B0502020104020203" pitchFamily="34" charset="-79"/>
                </a:rPr>
                <a:t>2020</a:t>
              </a:r>
            </a:p>
            <a:p>
              <a:pPr algn="r"/>
              <a:r>
                <a:rPr lang="en-US" sz="1200" dirty="0">
                  <a:solidFill>
                    <a:srgbClr val="C00000"/>
                  </a:solidFill>
                  <a:latin typeface="Helvetica" pitchFamily="2" charset="0"/>
                  <a:cs typeface="Gill Sans" panose="020B0502020104020203" pitchFamily="34" charset="-79"/>
                </a:rPr>
                <a:t>COVID-19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BB7738D-380B-C1AC-8307-960313C715D7}"/>
              </a:ext>
            </a:extLst>
          </p:cNvPr>
          <p:cNvGrpSpPr/>
          <p:nvPr/>
        </p:nvGrpSpPr>
        <p:grpSpPr>
          <a:xfrm>
            <a:off x="3965719" y="3774310"/>
            <a:ext cx="1590537" cy="1979327"/>
            <a:chOff x="3093885" y="3018603"/>
            <a:chExt cx="1469250" cy="262234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D45663-F5B2-C5C5-D4C3-32CA2A1F31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3885" y="3018603"/>
              <a:ext cx="1" cy="2336020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72619B-C061-D93A-4C23-18291703D66F}"/>
                </a:ext>
              </a:extLst>
            </p:cNvPr>
            <p:cNvSpPr txBox="1"/>
            <p:nvPr/>
          </p:nvSpPr>
          <p:spPr>
            <a:xfrm>
              <a:off x="3123194" y="3112817"/>
              <a:ext cx="1439941" cy="2528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itchFamily="2" charset="0"/>
                  <a:cs typeface="Gill Sans" panose="020B0502020104020203" pitchFamily="34" charset="-79"/>
                </a:rPr>
                <a:t>2010</a:t>
              </a:r>
            </a:p>
            <a:p>
              <a:r>
                <a:rPr lang="en-US" sz="1200" dirty="0">
                  <a:solidFill>
                    <a:schemeClr val="accent6"/>
                  </a:solidFill>
                  <a:latin typeface="Helvetica" pitchFamily="2" charset="0"/>
                  <a:cs typeface="Gill Sans" panose="020B0502020104020203" pitchFamily="34" charset="-79"/>
                </a:rPr>
                <a:t>Global resources boom</a:t>
              </a:r>
            </a:p>
            <a:p>
              <a:endParaRPr lang="en-US" sz="1200" dirty="0">
                <a:solidFill>
                  <a:schemeClr val="accent6"/>
                </a:solidFill>
                <a:latin typeface="Helvetica" pitchFamily="2" charset="0"/>
                <a:cs typeface="Gill Sans" panose="020B0502020104020203" pitchFamily="34" charset="-79"/>
              </a:endParaRPr>
            </a:p>
            <a:p>
              <a:r>
                <a:rPr lang="en-US" sz="1200" dirty="0">
                  <a:solidFill>
                    <a:schemeClr val="accent6"/>
                  </a:solidFill>
                  <a:latin typeface="Helvetica" pitchFamily="2" charset="0"/>
                  <a:cs typeface="Gill Sans" panose="020B0502020104020203" pitchFamily="34" charset="-79"/>
                </a:rPr>
                <a:t>South Africa FIFA world cup</a:t>
              </a:r>
            </a:p>
            <a:p>
              <a:endParaRPr lang="en-US" sz="1200" dirty="0">
                <a:solidFill>
                  <a:schemeClr val="accent6"/>
                </a:solidFill>
                <a:latin typeface="Helvetica" pitchFamily="2" charset="0"/>
                <a:cs typeface="Gill Sans" panose="020B0502020104020203" pitchFamily="34" charset="-79"/>
              </a:endParaRPr>
            </a:p>
            <a:p>
              <a:r>
                <a:rPr lang="en-US" sz="1200" dirty="0">
                  <a:solidFill>
                    <a:schemeClr val="accent6"/>
                  </a:solidFill>
                  <a:latin typeface="Helvetica" pitchFamily="2" charset="0"/>
                  <a:cs typeface="Gill Sans" panose="020B0502020104020203" pitchFamily="34" charset="-79"/>
                </a:rPr>
                <a:t>GFC recovery</a:t>
              </a:r>
            </a:p>
            <a:p>
              <a:endPara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cs typeface="Gill Sans" panose="020B0502020104020203" pitchFamily="34" charset="-79"/>
              </a:endParaRP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A4AD35F-91BA-AFF2-6C0F-B485214827CC}"/>
              </a:ext>
            </a:extLst>
          </p:cNvPr>
          <p:cNvCxnSpPr>
            <a:cxnSpLocks/>
          </p:cNvCxnSpPr>
          <p:nvPr/>
        </p:nvCxnSpPr>
        <p:spPr>
          <a:xfrm flipV="1">
            <a:off x="10280752" y="3132312"/>
            <a:ext cx="0" cy="751037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628AB28-3585-25E0-D2E1-E2CF3BD9A1EF}"/>
              </a:ext>
            </a:extLst>
          </p:cNvPr>
          <p:cNvSpPr txBox="1"/>
          <p:nvPr/>
        </p:nvSpPr>
        <p:spPr>
          <a:xfrm>
            <a:off x="10263499" y="3308635"/>
            <a:ext cx="891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32%</a:t>
            </a:r>
            <a:endParaRPr lang="en-AU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FBFBC4D-7A50-8EE4-D2FF-3476DB502D83}"/>
              </a:ext>
            </a:extLst>
          </p:cNvPr>
          <p:cNvCxnSpPr>
            <a:cxnSpLocks/>
          </p:cNvCxnSpPr>
          <p:nvPr/>
        </p:nvCxnSpPr>
        <p:spPr>
          <a:xfrm>
            <a:off x="793630" y="647064"/>
            <a:ext cx="1139837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40CE537-DBD3-76A9-571A-F6D3958BAADE}"/>
              </a:ext>
            </a:extLst>
          </p:cNvPr>
          <p:cNvSpPr txBox="1"/>
          <p:nvPr/>
        </p:nvSpPr>
        <p:spPr>
          <a:xfrm>
            <a:off x="793630" y="146343"/>
            <a:ext cx="8574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Franklin Gothic Medium Cond" panose="020B0606030402020204" pitchFamily="34" charset="0"/>
              </a:rPr>
              <a:t>Volatility linked with international circumstances.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6E1B7C4-067D-BD99-7096-A0C19C6C05EE}"/>
              </a:ext>
            </a:extLst>
          </p:cNvPr>
          <p:cNvGrpSpPr/>
          <p:nvPr/>
        </p:nvGrpSpPr>
        <p:grpSpPr>
          <a:xfrm>
            <a:off x="10284579" y="3875527"/>
            <a:ext cx="1591628" cy="1661993"/>
            <a:chOff x="3093887" y="3018603"/>
            <a:chExt cx="2078630" cy="2201919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0F02F4C-B7BB-D963-253A-DE6E65DB7329}"/>
                </a:ext>
              </a:extLst>
            </p:cNvPr>
            <p:cNvCxnSpPr>
              <a:cxnSpLocks/>
            </p:cNvCxnSpPr>
            <p:nvPr/>
          </p:nvCxnSpPr>
          <p:spPr>
            <a:xfrm>
              <a:off x="3093887" y="3018603"/>
              <a:ext cx="17535" cy="2201919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85B7F4A-7062-2D89-1B23-29F464F79854}"/>
                </a:ext>
              </a:extLst>
            </p:cNvPr>
            <p:cNvSpPr txBox="1"/>
            <p:nvPr/>
          </p:nvSpPr>
          <p:spPr>
            <a:xfrm>
              <a:off x="3156785" y="3218446"/>
              <a:ext cx="2015732" cy="1671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itchFamily="2" charset="0"/>
                  <a:cs typeface="Gill Sans" panose="020B0502020104020203" pitchFamily="34" charset="-79"/>
                </a:rPr>
                <a:t>2021</a:t>
              </a:r>
            </a:p>
            <a:p>
              <a:r>
                <a:rPr lang="en-US" sz="1200" dirty="0">
                  <a:solidFill>
                    <a:srgbClr val="C00000"/>
                  </a:solidFill>
                  <a:latin typeface="Helvetica" pitchFamily="2" charset="0"/>
                  <a:cs typeface="Gill Sans" panose="020B0502020104020203" pitchFamily="34" charset="-79"/>
                </a:rPr>
                <a:t>Funding 32% below decade average</a:t>
              </a:r>
            </a:p>
            <a:p>
              <a:endParaRPr lang="en-US" sz="1200" dirty="0">
                <a:latin typeface="Helvetica" pitchFamily="2" charset="0"/>
                <a:cs typeface="Gill Sans" panose="020B0502020104020203" pitchFamily="34" charset="-79"/>
              </a:endParaRPr>
            </a:p>
            <a:p>
              <a:r>
                <a:rPr lang="en-US" sz="1200" dirty="0">
                  <a:solidFill>
                    <a:srgbClr val="C00000"/>
                  </a:solidFill>
                  <a:latin typeface="Helvetica" pitchFamily="2" charset="0"/>
                  <a:cs typeface="Gill Sans" panose="020B0502020104020203" pitchFamily="34" charset="-79"/>
                </a:rPr>
                <a:t>Global COVID recovery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1114E35-F4E8-091A-9053-354CF03BBBD5}"/>
              </a:ext>
            </a:extLst>
          </p:cNvPr>
          <p:cNvGrpSpPr/>
          <p:nvPr/>
        </p:nvGrpSpPr>
        <p:grpSpPr>
          <a:xfrm rot="10800000">
            <a:off x="3262718" y="2161145"/>
            <a:ext cx="1273427" cy="1684277"/>
            <a:chOff x="3059221" y="2988320"/>
            <a:chExt cx="1448349" cy="2231442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CC743C6-BB04-BD44-2595-21E2F561ADB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059221" y="2988320"/>
              <a:ext cx="0" cy="2204615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E177726-B4E4-81C1-1C05-B02D4727A81E}"/>
                </a:ext>
              </a:extLst>
            </p:cNvPr>
            <p:cNvSpPr txBox="1"/>
            <p:nvPr/>
          </p:nvSpPr>
          <p:spPr>
            <a:xfrm rot="10800000">
              <a:off x="3067628" y="3670262"/>
              <a:ext cx="1439942" cy="1549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itchFamily="2" charset="0"/>
                  <a:cs typeface="Gill Sans" panose="020B0502020104020203" pitchFamily="34" charset="-79"/>
                </a:rPr>
                <a:t>2011</a:t>
              </a:r>
            </a:p>
            <a:p>
              <a:pPr algn="r"/>
              <a:r>
                <a:rPr lang="en-US" sz="1200" dirty="0">
                  <a:solidFill>
                    <a:srgbClr val="C00000"/>
                  </a:solidFill>
                  <a:latin typeface="Helvetica" pitchFamily="2" charset="0"/>
                  <a:cs typeface="Gill Sans" panose="020B0502020104020203" pitchFamily="34" charset="-79"/>
                </a:rPr>
                <a:t>Eurozone</a:t>
              </a:r>
            </a:p>
            <a:p>
              <a:pPr algn="r"/>
              <a:r>
                <a:rPr lang="en-US" sz="1200" dirty="0">
                  <a:solidFill>
                    <a:srgbClr val="C00000"/>
                  </a:solidFill>
                  <a:latin typeface="Helvetica" pitchFamily="2" charset="0"/>
                  <a:cs typeface="Gill Sans" panose="020B0502020104020203" pitchFamily="34" charset="-79"/>
                </a:rPr>
                <a:t>Sovereign </a:t>
              </a:r>
            </a:p>
            <a:p>
              <a:pPr algn="r"/>
              <a:r>
                <a:rPr lang="en-US" sz="1200" dirty="0">
                  <a:solidFill>
                    <a:srgbClr val="C00000"/>
                  </a:solidFill>
                  <a:latin typeface="Helvetica" pitchFamily="2" charset="0"/>
                  <a:cs typeface="Gill Sans" panose="020B0502020104020203" pitchFamily="34" charset="-79"/>
                </a:rPr>
                <a:t>Debt Crisis</a:t>
              </a:r>
            </a:p>
            <a:p>
              <a:pPr algn="r"/>
              <a:endPara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cs typeface="Gill Sans" panose="020B0502020104020203" pitchFamily="34" charset="-79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DE962D2-BB37-492E-891B-3D432AE9C432}"/>
              </a:ext>
            </a:extLst>
          </p:cNvPr>
          <p:cNvGrpSpPr/>
          <p:nvPr/>
        </p:nvGrpSpPr>
        <p:grpSpPr>
          <a:xfrm>
            <a:off x="7426278" y="2353802"/>
            <a:ext cx="1263937" cy="2299118"/>
            <a:chOff x="3080980" y="3018603"/>
            <a:chExt cx="1079257" cy="3046025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B1EFFA-A156-6F7C-932F-CDB821CE0957}"/>
                </a:ext>
              </a:extLst>
            </p:cNvPr>
            <p:cNvCxnSpPr>
              <a:cxnSpLocks/>
            </p:cNvCxnSpPr>
            <p:nvPr/>
          </p:nvCxnSpPr>
          <p:spPr>
            <a:xfrm>
              <a:off x="3093887" y="3018603"/>
              <a:ext cx="0" cy="2944084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555F3FD-B774-4B88-0781-2E0F53DDAB85}"/>
                </a:ext>
              </a:extLst>
            </p:cNvPr>
            <p:cNvSpPr txBox="1"/>
            <p:nvPr/>
          </p:nvSpPr>
          <p:spPr>
            <a:xfrm>
              <a:off x="3080980" y="4637458"/>
              <a:ext cx="1079257" cy="1427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itchFamily="2" charset="0"/>
                  <a:cs typeface="Gill Sans" panose="020B0502020104020203" pitchFamily="34" charset="-79"/>
                </a:rPr>
                <a:t>2016</a:t>
              </a:r>
            </a:p>
            <a:p>
              <a:r>
                <a:rPr lang="en-US" sz="1200" dirty="0">
                  <a:solidFill>
                    <a:schemeClr val="accent6"/>
                  </a:solidFill>
                  <a:latin typeface="Helvetica" pitchFamily="2" charset="0"/>
                  <a:cs typeface="Gill Sans" panose="020B0502020104020203" pitchFamily="34" charset="-79"/>
                </a:rPr>
                <a:t>Growing awareness of sustainable development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A215278-4BCE-6595-7C9A-C73EBB51F534}"/>
              </a:ext>
            </a:extLst>
          </p:cNvPr>
          <p:cNvGrpSpPr/>
          <p:nvPr/>
        </p:nvGrpSpPr>
        <p:grpSpPr>
          <a:xfrm rot="10800000">
            <a:off x="5104957" y="2175580"/>
            <a:ext cx="1266036" cy="1440189"/>
            <a:chOff x="1646147" y="2998415"/>
            <a:chExt cx="1439942" cy="1908058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9F931F4-B347-E1F7-1C63-B9459917AF71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081774" y="2998415"/>
              <a:ext cx="3446" cy="1878517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462B1BE-E702-996F-FF55-DD29445A6D98}"/>
                </a:ext>
              </a:extLst>
            </p:cNvPr>
            <p:cNvSpPr txBox="1"/>
            <p:nvPr/>
          </p:nvSpPr>
          <p:spPr>
            <a:xfrm rot="10800000">
              <a:off x="1646147" y="3601631"/>
              <a:ext cx="1439942" cy="1304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itchFamily="2" charset="0"/>
                  <a:cs typeface="Gill Sans" panose="020B0502020104020203" pitchFamily="34" charset="-79"/>
                </a:rPr>
                <a:t>2012</a:t>
              </a:r>
            </a:p>
            <a:p>
              <a:r>
                <a:rPr lang="en-US" sz="1200" dirty="0">
                  <a:solidFill>
                    <a:schemeClr val="accent6"/>
                  </a:solidFill>
                  <a:latin typeface="Helvetica" pitchFamily="2" charset="0"/>
                  <a:cs typeface="Gill Sans" panose="020B0502020104020203" pitchFamily="34" charset="-79"/>
                </a:rPr>
                <a:t>Recovery </a:t>
              </a:r>
            </a:p>
            <a:p>
              <a:r>
                <a:rPr lang="en-US" sz="1200" dirty="0">
                  <a:solidFill>
                    <a:schemeClr val="accent6"/>
                  </a:solidFill>
                  <a:latin typeface="Helvetica" pitchFamily="2" charset="0"/>
                  <a:cs typeface="Gill Sans" panose="020B0502020104020203" pitchFamily="34" charset="-79"/>
                </a:rPr>
                <a:t>of Eurozone</a:t>
              </a:r>
            </a:p>
            <a:p>
              <a:endPara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cs typeface="Gill Sans" panose="020B0502020104020203" pitchFamily="34" charset="-79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A0C4D7B-1616-9378-60A8-A42A87354570}"/>
              </a:ext>
            </a:extLst>
          </p:cNvPr>
          <p:cNvSpPr/>
          <p:nvPr/>
        </p:nvSpPr>
        <p:spPr>
          <a:xfrm>
            <a:off x="-432619" y="-570271"/>
            <a:ext cx="14567719" cy="10609621"/>
          </a:xfrm>
          <a:prstGeom prst="rect">
            <a:avLst/>
          </a:prstGeom>
          <a:solidFill>
            <a:schemeClr val="bg2">
              <a:lumMod val="50000"/>
              <a:alpha val="4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56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lt1">
                  <a:alpha val="99000"/>
                </a:schemeClr>
              </a:solidFill>
            </a:endParaRPr>
          </a:p>
        </p:txBody>
      </p:sp>
      <p:pic>
        <p:nvPicPr>
          <p:cNvPr id="102" name="Video 101">
            <a:hlinkClick r:id="" action="ppaction://media"/>
            <a:extLst>
              <a:ext uri="{FF2B5EF4-FFF2-40B4-BE49-F238E27FC236}">
                <a16:creationId xmlns:a16="http://schemas.microsoft.com/office/drawing/2014/main" id="{33A7C5C3-04BF-FD44-BFAC-EADEFA424A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40" r="21840"/>
          <a:stretch>
            <a:fillRect/>
          </a:stretch>
        </p:blipFill>
        <p:spPr>
          <a:xfrm>
            <a:off x="2882984" y="253403"/>
            <a:ext cx="6652874" cy="664459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97306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45"/>
    </mc:Choice>
    <mc:Fallback>
      <p:transition spd="slow" advTm="8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273</Words>
  <Application>Microsoft Office PowerPoint</Application>
  <PresentationFormat>Widescreen</PresentationFormat>
  <Paragraphs>80</Paragraphs>
  <Slides>4</Slides>
  <Notes>4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Franklin Gothic Medium Cond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Billy Bourdaniotis</dc:creator>
  <cp:lastModifiedBy>Billy Bourdaniotis</cp:lastModifiedBy>
  <cp:revision>1</cp:revision>
  <dcterms:created xsi:type="dcterms:W3CDTF">2023-11-23T01:41:51Z</dcterms:created>
  <dcterms:modified xsi:type="dcterms:W3CDTF">2023-11-23T02:33:29Z</dcterms:modified>
</cp:coreProperties>
</file>